
<file path=[Content_Types].xml><?xml version="1.0" encoding="utf-8"?>
<Types xmlns="http://schemas.openxmlformats.org/package/2006/content-types">
  <Default Extension="rels" ContentType="application/vnd.openxmlformats-package.relationships+xml"/>
  <Override PartName="/ppt/slideLayouts/slideLayout1.xml" ContentType="application/vnd.openxmlformats-officedocument.presentationml.slideLayout+xml"/>
  <Override PartName="/ppt/slides/slide11.xml" ContentType="application/vnd.openxmlformats-officedocument.presentationml.slide+xml"/>
  <Default Extension="xml" ContentType="application/xml"/>
  <Override PartName="/ppt/slides/slide9.xml" ContentType="application/vnd.openxmlformats-officedocument.presentationml.slide+xml"/>
  <Default Extension="jpeg" ContentType="image/jpeg"/>
  <Override PartName="/ppt/tableStyles.xml" ContentType="application/vnd.openxmlformats-officedocument.presentationml.tableStyles+xml"/>
  <Override PartName="/ppt/slideLayouts/slideLayout8.xml" ContentType="application/vnd.openxmlformats-officedocument.presentationml.slideLayout+xml"/>
  <Override PartName="/ppt/slides/slide7.xml" ContentType="application/vnd.openxmlformats-officedocument.presentationml.slide+xml"/>
  <Override PartName="/ppt/slideLayouts/slideLayout6.xml" ContentType="application/vnd.openxmlformats-officedocument.presentationml.slideLayout+xml"/>
  <Override PartName="/ppt/slides/slide5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s/slide3.xml" ContentType="application/vnd.openxmlformats-officedocument.presentationml.slide+xml"/>
  <Override PartName="/ppt/slideLayouts/slideLayout10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2.xml" ContentType="application/vnd.openxmlformats-officedocument.presentationml.slideLayout+xml"/>
  <Override PartName="/ppt/slides/slide1.xml" ContentType="application/vnd.openxmlformats-officedocument.presentationml.slide+xml"/>
  <Override PartName="/ppt/slides/slide12.xml" ContentType="application/vnd.openxmlformats-officedocument.presentationml.slide+xml"/>
  <Default Extension="bin" ContentType="application/vnd.openxmlformats-officedocument.presentationml.printerSettings"/>
  <Override PartName="/ppt/slides/slide10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slides/slide8.xml" ContentType="application/vnd.openxmlformats-officedocument.presentationml.slide+xml"/>
  <Override PartName="/ppt/presentation.xml" ContentType="application/vnd.openxmlformats-officedocument.presentationml.presentation.main+xml"/>
  <Override PartName="/ppt/slideLayouts/slideLayout7.xml" ContentType="application/vnd.openxmlformats-officedocument.presentationml.slideLayout+xml"/>
  <Override PartName="/ppt/slides/slide6.xml" ContentType="application/vnd.openxmlformats-officedocument.presentationml.slide+xml"/>
  <Default Extension="gif" ContentType="image/gif"/>
  <Override PartName="/ppt/slideLayouts/slideLayout5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slideLayouts/slideLayout3.xml" ContentType="application/vnd.openxmlformats-officedocument.presentationml.slideLayout+xml"/>
  <Override PartName="/ppt/slides/slide2.xml" ContentType="application/vnd.openxmlformats-officedocument.presentationml.slide+xml"/>
  <Override PartName="/ppt/slides/slide13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aveSubsetFonts="1" autoCompressPictures="0">
  <p:sldMasterIdLst>
    <p:sldMasterId id="2147483648" r:id="rId1"/>
  </p:sldMasterIdLst>
  <p:sldIdLst>
    <p:sldId id="266" r:id="rId2"/>
    <p:sldId id="256" r:id="rId3"/>
    <p:sldId id="257" r:id="rId4"/>
    <p:sldId id="258" r:id="rId5"/>
    <p:sldId id="259" r:id="rId6"/>
    <p:sldId id="260" r:id="rId7"/>
    <p:sldId id="261" r:id="rId8"/>
    <p:sldId id="264" r:id="rId9"/>
    <p:sldId id="265" r:id="rId10"/>
    <p:sldId id="263" r:id="rId11"/>
    <p:sldId id="262" r:id="rId12"/>
    <p:sldId id="268" r:id="rId13"/>
    <p:sldId id="267" r:id="rId14"/>
  </p:sldIdLst>
  <p:sldSz cx="9144000" cy="6858000" type="screen4x3"/>
  <p:notesSz cx="6858000" cy="9144000"/>
  <p:defaultTextStyle>
    <a:defPPr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Style moyen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5940675A-B579-460E-94D1-54222C63F5DA}" styleName="Aucun style, grille du tableau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normalViewPr showOutlineIcons="0">
    <p:restoredLeft sz="17225" autoAdjust="0"/>
    <p:restoredTop sz="98498" autoAdjust="0"/>
  </p:normalViewPr>
  <p:slideViewPr>
    <p:cSldViewPr snapToObjects="1">
      <p:cViewPr>
        <p:scale>
          <a:sx n="75" d="100"/>
          <a:sy n="75" d="100"/>
        </p:scale>
        <p:origin x="-1240" y="-5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D8B95-130F-884F-9CBD-EBD00E0EEA4D}" type="datetimeFigureOut">
              <a:rPr lang="fr-FR" smtClean="0"/>
              <a:pPr/>
              <a:t>18/01/12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C8987-E6ED-6B42-A638-F3C659581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D8B95-130F-884F-9CBD-EBD00E0EEA4D}" type="datetimeFigureOut">
              <a:rPr lang="fr-FR" smtClean="0"/>
              <a:pPr/>
              <a:t>18/01/12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C8987-E6ED-6B42-A638-F3C659581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D8B95-130F-884F-9CBD-EBD00E0EEA4D}" type="datetimeFigureOut">
              <a:rPr lang="fr-FR" smtClean="0"/>
              <a:pPr/>
              <a:t>18/01/12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C8987-E6ED-6B42-A638-F3C659581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D8B95-130F-884F-9CBD-EBD00E0EEA4D}" type="datetimeFigureOut">
              <a:rPr lang="fr-FR" smtClean="0"/>
              <a:pPr/>
              <a:t>18/01/12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C8987-E6ED-6B42-A638-F3C659581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D8B95-130F-884F-9CBD-EBD00E0EEA4D}" type="datetimeFigureOut">
              <a:rPr lang="fr-FR" smtClean="0"/>
              <a:pPr/>
              <a:t>18/01/12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C8987-E6ED-6B42-A638-F3C659581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D8B95-130F-884F-9CBD-EBD00E0EEA4D}" type="datetimeFigureOut">
              <a:rPr lang="fr-FR" smtClean="0"/>
              <a:pPr/>
              <a:t>18/01/12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C8987-E6ED-6B42-A638-F3C659581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D8B95-130F-884F-9CBD-EBD00E0EEA4D}" type="datetimeFigureOut">
              <a:rPr lang="fr-FR" smtClean="0"/>
              <a:pPr/>
              <a:t>18/01/12</a:t>
            </a:fld>
            <a:endParaRPr lang="en-US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C8987-E6ED-6B42-A638-F3C659581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D8B95-130F-884F-9CBD-EBD00E0EEA4D}" type="datetimeFigureOut">
              <a:rPr lang="fr-FR" smtClean="0"/>
              <a:pPr/>
              <a:t>18/01/12</a:t>
            </a:fld>
            <a:endParaRPr lang="en-US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C8987-E6ED-6B42-A638-F3C659581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D8B95-130F-884F-9CBD-EBD00E0EEA4D}" type="datetimeFigureOut">
              <a:rPr lang="fr-FR" smtClean="0"/>
              <a:pPr/>
              <a:t>18/01/12</a:t>
            </a:fld>
            <a:endParaRPr lang="en-US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C8987-E6ED-6B42-A638-F3C659581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D8B95-130F-884F-9CBD-EBD00E0EEA4D}" type="datetimeFigureOut">
              <a:rPr lang="fr-FR" smtClean="0"/>
              <a:pPr/>
              <a:t>18/01/12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C8987-E6ED-6B42-A638-F3C659581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D8B95-130F-884F-9CBD-EBD00E0EEA4D}" type="datetimeFigureOut">
              <a:rPr lang="fr-FR" smtClean="0"/>
              <a:pPr/>
              <a:t>18/01/12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C8987-E6ED-6B42-A638-F3C659581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0D8B95-130F-884F-9CBD-EBD00E0EEA4D}" type="datetimeFigureOut">
              <a:rPr lang="fr-FR" smtClean="0"/>
              <a:pPr/>
              <a:t>18/01/12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5C8987-E6ED-6B42-A638-F3C659581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www.musee-orsay.fr/en/home.html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www.montblanc.com/flash/" TargetMode="Externa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4" Type="http://schemas.openxmlformats.org/officeDocument/2006/relationships/image" Target="../media/image4.jpeg"/><Relationship Id="rId5" Type="http://schemas.openxmlformats.org/officeDocument/2006/relationships/image" Target="../media/image5.jpeg"/><Relationship Id="rId6" Type="http://schemas.openxmlformats.org/officeDocument/2006/relationships/image" Target="../media/image6.jpeg"/><Relationship Id="rId7" Type="http://schemas.openxmlformats.org/officeDocument/2006/relationships/image" Target="../media/image7.gi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www.m6replay.fr/%23/choisir-par-genre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www.kodak.com/ek/US/en/Home.htm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www.apple.com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www.ysl.com/en_US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www.hm.com/us/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www.vw.com/en.html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www.zara.com/webapp/wcs/stores/servlet/home/us/en/zara-us-W2011-s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/>
          <p:cNvSpPr txBox="1"/>
          <p:nvPr/>
        </p:nvSpPr>
        <p:spPr>
          <a:xfrm>
            <a:off x="1066800" y="914400"/>
            <a:ext cx="7467600" cy="507831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000" dirty="0" smtClean="0"/>
          </a:p>
          <a:p>
            <a:r>
              <a:rPr lang="en-US" sz="2400" b="1" smtClean="0"/>
              <a:t>Competitive Analysis: </a:t>
            </a:r>
            <a:r>
              <a:rPr lang="en-US" sz="2400" b="1" dirty="0" smtClean="0"/>
              <a:t>Portfolios</a:t>
            </a:r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pPr>
              <a:spcAft>
                <a:spcPts val="1200"/>
              </a:spcAft>
            </a:pPr>
            <a:r>
              <a:rPr lang="en-US" sz="2000" dirty="0" smtClean="0"/>
              <a:t>					</a:t>
            </a:r>
          </a:p>
          <a:p>
            <a:pPr>
              <a:spcAft>
                <a:spcPts val="1200"/>
              </a:spcAft>
            </a:pPr>
            <a:endParaRPr lang="en-US" sz="2000" dirty="0" smtClean="0"/>
          </a:p>
          <a:p>
            <a:pPr>
              <a:spcAft>
                <a:spcPts val="1200"/>
              </a:spcAft>
            </a:pPr>
            <a:endParaRPr lang="en-US" sz="2000" dirty="0" smtClean="0"/>
          </a:p>
          <a:p>
            <a:pPr>
              <a:spcAft>
                <a:spcPts val="1200"/>
              </a:spcAft>
            </a:pPr>
            <a:endParaRPr lang="en-US" sz="2000" dirty="0" smtClean="0"/>
          </a:p>
          <a:p>
            <a:pPr>
              <a:spcAft>
                <a:spcPts val="1200"/>
              </a:spcAft>
            </a:pPr>
            <a:endParaRPr lang="en-US" sz="2000" dirty="0" smtClean="0"/>
          </a:p>
          <a:p>
            <a:pPr>
              <a:spcAft>
                <a:spcPts val="1200"/>
              </a:spcAft>
            </a:pPr>
            <a:endParaRPr lang="en-US" sz="2000" dirty="0" smtClean="0"/>
          </a:p>
          <a:p>
            <a:pPr>
              <a:spcAft>
                <a:spcPts val="1200"/>
              </a:spcAft>
            </a:pPr>
            <a:r>
              <a:rPr lang="en-US" sz="2000" dirty="0" smtClean="0"/>
              <a:t>                                                                          Laura Jourdain  -  A97501469 </a:t>
            </a:r>
            <a:endParaRPr lang="en-US"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au 4"/>
          <p:cNvGraphicFramePr>
            <a:graphicFrameLocks noGrp="1"/>
          </p:cNvGraphicFramePr>
          <p:nvPr/>
        </p:nvGraphicFramePr>
        <p:xfrm>
          <a:off x="381000" y="1219200"/>
          <a:ext cx="8229600" cy="4724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95400"/>
                <a:gridCol w="2362200"/>
                <a:gridCol w="2286000"/>
                <a:gridCol w="2286000"/>
              </a:tblGrid>
              <a:tr h="533400">
                <a:tc>
                  <a:txBody>
                    <a:bodyPr/>
                    <a:lstStyle/>
                    <a:p>
                      <a:endParaRPr lang="en-US" sz="1600" noProof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noProof="0" smtClean="0"/>
                        <a:t>Criticism</a:t>
                      </a:r>
                      <a:endParaRPr lang="en-US" sz="1600" b="1" noProof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noProof="0" smtClean="0"/>
                        <a:t>What’s</a:t>
                      </a:r>
                      <a:r>
                        <a:rPr lang="en-US" sz="1600" b="1" baseline="0" noProof="0" smtClean="0"/>
                        <a:t> good</a:t>
                      </a:r>
                      <a:endParaRPr lang="en-US" sz="1600" b="1" noProof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noProof="0" smtClean="0"/>
                        <a:t>Something better or new</a:t>
                      </a:r>
                      <a:endParaRPr lang="en-US" sz="1600" b="1" noProof="0"/>
                    </a:p>
                  </a:txBody>
                  <a:tcPr anchor="ctr"/>
                </a:tc>
              </a:tr>
              <a:tr h="762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noProof="0" smtClean="0"/>
                        <a:t>Brand</a:t>
                      </a:r>
                      <a:endParaRPr lang="en-US" sz="1600" b="1" noProof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endParaRPr lang="en-US" sz="1200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noProof="0" smtClean="0"/>
                        <a:t>Authentic</a:t>
                      </a:r>
                      <a:r>
                        <a:rPr lang="en-US" sz="1200" baseline="0" noProof="0" smtClean="0"/>
                        <a:t> logo</a:t>
                      </a:r>
                      <a:r>
                        <a:rPr lang="en-US" sz="1200" noProof="0" smtClean="0"/>
                        <a:t> 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noProof="0" smtClean="0"/>
                        <a:t>We know it’s a museum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noProof="0" smtClean="0"/>
                        <a:t>Elegance</a:t>
                      </a:r>
                      <a:endParaRPr lang="en-US" sz="1200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noProof="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noProof="0" smtClean="0"/>
                        <a:t>Functionality</a:t>
                      </a:r>
                      <a:endParaRPr lang="en-US" sz="1600" b="1" noProof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noProof="0" smtClean="0"/>
                        <a:t>- No back button</a:t>
                      </a:r>
                      <a:endParaRPr lang="en-US" sz="1200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noProof="0" smtClean="0"/>
                        <a:t>Choose</a:t>
                      </a:r>
                      <a:r>
                        <a:rPr lang="en-US" sz="1200" baseline="0" noProof="0" smtClean="0"/>
                        <a:t> your language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noProof="0" smtClean="0"/>
                        <a:t> Very easy to find essential things like hours, events, price…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noProof="0" smtClean="0"/>
                        <a:t>3 different colors for 3 different categories</a:t>
                      </a:r>
                      <a:endParaRPr lang="en-US" sz="1200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noProof="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noProof="0" smtClean="0"/>
                        <a:t>Interactivity</a:t>
                      </a:r>
                      <a:endParaRPr lang="en-US" sz="1600" b="1" noProof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noProof="0" smtClean="0"/>
                        <a:t>3 small different galleries 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noProof="0" smtClean="0"/>
                        <a:t>Videos gallery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noProof="0" smtClean="0"/>
                        <a:t>Calendar to find any 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noProof="0" smtClean="0"/>
                        <a:t>Interactive plan of the museum</a:t>
                      </a:r>
                      <a:endParaRPr lang="en-US" sz="1200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noProof="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noProof="0" smtClean="0"/>
                        <a:t>Navigation</a:t>
                      </a:r>
                      <a:endParaRPr lang="en-US" sz="1600" b="1" noProof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noProof="0" smtClean="0"/>
                        <a:t>- When we ara navigating we can be lost due to lots</a:t>
                      </a:r>
                      <a:r>
                        <a:rPr lang="en-US" sz="1200" baseline="0" noProof="0" smtClean="0"/>
                        <a:t> of information</a:t>
                      </a:r>
                      <a:endParaRPr lang="en-US" sz="1200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noProof="0" smtClean="0"/>
                        <a:t>Search bar 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noProof="0" smtClean="0"/>
                        <a:t>Home page very good</a:t>
                      </a:r>
                      <a:endParaRPr lang="en-US" sz="1200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noProof="0" dirty="0" smtClean="0"/>
                        <a:t>- Review</a:t>
                      </a:r>
                      <a:r>
                        <a:rPr lang="en-US" sz="1200" baseline="0" noProof="0" dirty="0" smtClean="0"/>
                        <a:t> the architecture after the home page: lot of information</a:t>
                      </a:r>
                      <a:endParaRPr lang="en-US" sz="1200" noProof="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ZoneTexte 5"/>
          <p:cNvSpPr txBox="1"/>
          <p:nvPr/>
        </p:nvSpPr>
        <p:spPr>
          <a:xfrm>
            <a:off x="0" y="304800"/>
            <a:ext cx="9144000" cy="6924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spcAft>
                <a:spcPts val="600"/>
              </a:spcAft>
            </a:pPr>
            <a:r>
              <a:rPr lang="en-US" b="1" dirty="0" err="1" smtClean="0"/>
              <a:t>Musée</a:t>
            </a:r>
            <a:r>
              <a:rPr lang="en-US" b="1" dirty="0" smtClean="0"/>
              <a:t> </a:t>
            </a:r>
            <a:r>
              <a:rPr lang="en-US" b="1" dirty="0" err="1" smtClean="0"/>
              <a:t>D’orsay</a:t>
            </a:r>
            <a:r>
              <a:rPr lang="en-US" b="1" dirty="0" smtClean="0"/>
              <a:t> : home           </a:t>
            </a:r>
            <a:r>
              <a:rPr lang="en-US" sz="1600" dirty="0" smtClean="0"/>
              <a:t>01/17/2012       URL: </a:t>
            </a:r>
            <a:r>
              <a:rPr lang="fr-FR" sz="1600" dirty="0" smtClean="0">
                <a:hlinkClick r:id="rId2"/>
              </a:rPr>
              <a:t>http://www.musee-orsay.fr/en/home.html</a:t>
            </a:r>
            <a:endParaRPr lang="fr-FR" sz="1600" dirty="0" smtClean="0"/>
          </a:p>
          <a:p>
            <a:pPr>
              <a:spcAft>
                <a:spcPts val="600"/>
              </a:spcAft>
            </a:pPr>
            <a:endParaRPr lang="en-US" sz="1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au 4"/>
          <p:cNvGraphicFramePr>
            <a:graphicFrameLocks noGrp="1"/>
          </p:cNvGraphicFramePr>
          <p:nvPr/>
        </p:nvGraphicFramePr>
        <p:xfrm>
          <a:off x="381000" y="1219200"/>
          <a:ext cx="8229600" cy="4724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71600"/>
                <a:gridCol w="2286000"/>
                <a:gridCol w="2286000"/>
                <a:gridCol w="2286000"/>
              </a:tblGrid>
              <a:tr h="533400">
                <a:tc>
                  <a:txBody>
                    <a:bodyPr/>
                    <a:lstStyle/>
                    <a:p>
                      <a:endParaRPr lang="en-US" sz="1600" noProof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noProof="0" smtClean="0"/>
                        <a:t>Criticism</a:t>
                      </a:r>
                      <a:endParaRPr lang="en-US" sz="1600" b="1" noProof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noProof="0" smtClean="0"/>
                        <a:t>What’s</a:t>
                      </a:r>
                      <a:r>
                        <a:rPr lang="en-US" sz="1600" b="1" baseline="0" noProof="0" smtClean="0"/>
                        <a:t> good</a:t>
                      </a:r>
                      <a:endParaRPr lang="en-US" sz="1600" b="1" noProof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noProof="0" smtClean="0"/>
                        <a:t>Something better or new</a:t>
                      </a:r>
                      <a:endParaRPr lang="en-US" sz="1600" b="1" noProof="0"/>
                    </a:p>
                  </a:txBody>
                  <a:tcPr anchor="ctr"/>
                </a:tc>
              </a:tr>
              <a:tr h="762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noProof="0" smtClean="0"/>
                        <a:t>Brand</a:t>
                      </a:r>
                      <a:endParaRPr lang="en-US" sz="1600" b="1" noProof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noProof="0" smtClean="0"/>
                        <a:t>Color of the logo in ad equation with the brand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noProof="0" smtClean="0"/>
                        <a:t> elegance </a:t>
                      </a:r>
                      <a:endParaRPr lang="en-US" sz="1200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noProof="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noProof="0" smtClean="0"/>
                        <a:t>Functionality</a:t>
                      </a:r>
                      <a:endParaRPr lang="en-US" sz="1600" b="1" noProof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fr-FR" sz="1200" noProof="0" dirty="0" smtClean="0"/>
                        <a:t>L</a:t>
                      </a:r>
                      <a:r>
                        <a:rPr lang="en-US" sz="1200" noProof="0" dirty="0" err="1" smtClean="0"/>
                        <a:t>ot</a:t>
                      </a:r>
                      <a:r>
                        <a:rPr lang="en-US" sz="1200" baseline="0" noProof="0" dirty="0" smtClean="0"/>
                        <a:t> of details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noProof="0" dirty="0" smtClean="0"/>
                        <a:t>We have to click on ‘shop online’ which is another website to reach to the main page</a:t>
                      </a:r>
                      <a:endParaRPr lang="en-US" sz="12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noProof="0" dirty="0" smtClean="0"/>
                        <a:t>- One can create an account</a:t>
                      </a:r>
                    </a:p>
                    <a:p>
                      <a:r>
                        <a:rPr lang="en-US" sz="1200" noProof="0" dirty="0" smtClean="0"/>
                        <a:t>- </a:t>
                      </a:r>
                      <a:r>
                        <a:rPr lang="fr-FR" sz="1200" noProof="0" dirty="0" smtClean="0"/>
                        <a:t>A</a:t>
                      </a:r>
                      <a:r>
                        <a:rPr lang="en-US" sz="1200" noProof="0" dirty="0" err="1" smtClean="0"/>
                        <a:t>ppl</a:t>
                      </a:r>
                      <a:r>
                        <a:rPr lang="en-US" sz="1200" noProof="0" dirty="0" smtClean="0"/>
                        <a:t> “narrow your choice”: if</a:t>
                      </a:r>
                      <a:r>
                        <a:rPr lang="en-US" sz="1200" baseline="0" noProof="0" dirty="0" smtClean="0"/>
                        <a:t> we have a clear idea = good job for us</a:t>
                      </a:r>
                      <a:endParaRPr lang="en-US" sz="12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noProof="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noProof="0" smtClean="0"/>
                        <a:t>Interactivity</a:t>
                      </a:r>
                      <a:endParaRPr lang="en-US" sz="1600" b="1" noProof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noProof="0" dirty="0" smtClean="0"/>
                        <a:t>Moving background interesting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noProof="0" dirty="0" smtClean="0"/>
                        <a:t> Music: on /off function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noProof="0" dirty="0" smtClean="0"/>
                        <a:t>3D feeling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noProof="0" dirty="0" smtClean="0"/>
                        <a:t> Different views of</a:t>
                      </a:r>
                      <a:r>
                        <a:rPr lang="en-US" sz="1200" baseline="0" noProof="0" dirty="0" smtClean="0"/>
                        <a:t> products</a:t>
                      </a:r>
                      <a:endParaRPr lang="en-US" sz="12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noProof="0" dirty="0" smtClean="0"/>
                        <a:t>- </a:t>
                      </a:r>
                      <a:r>
                        <a:rPr lang="fr-FR" sz="1200" noProof="0" dirty="0" smtClean="0"/>
                        <a:t>I</a:t>
                      </a:r>
                      <a:r>
                        <a:rPr lang="en-US" sz="1200" noProof="0" dirty="0" err="1" smtClean="0"/>
                        <a:t>mprove</a:t>
                      </a:r>
                      <a:r>
                        <a:rPr lang="en-US" sz="1200" noProof="0" dirty="0" smtClean="0"/>
                        <a:t> the interactivity to see</a:t>
                      </a:r>
                      <a:r>
                        <a:rPr lang="en-US" sz="1200" baseline="0" noProof="0" dirty="0" smtClean="0"/>
                        <a:t> the different views:  we have to click on there to see and not just pass our mouse</a:t>
                      </a:r>
                      <a:endParaRPr lang="en-US" sz="1200" noProof="0" dirty="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noProof="0" smtClean="0"/>
                        <a:t>Navigation</a:t>
                      </a:r>
                      <a:endParaRPr lang="en-US" sz="1600" b="1" noProof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noProof="0" dirty="0" smtClean="0"/>
                        <a:t>- No back </a:t>
                      </a:r>
                      <a:r>
                        <a:rPr lang="en-US" sz="1200" noProof="0" dirty="0" smtClean="0"/>
                        <a:t>button</a:t>
                      </a:r>
                      <a:endParaRPr lang="en-US" sz="12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noProof="0" dirty="0" smtClean="0"/>
                        <a:t>Search bar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noProof="0" dirty="0" smtClean="0"/>
                        <a:t>Pathway</a:t>
                      </a:r>
                      <a:endParaRPr lang="en-US" sz="1200" noProof="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noProof="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ZoneTexte 5"/>
          <p:cNvSpPr txBox="1"/>
          <p:nvPr/>
        </p:nvSpPr>
        <p:spPr>
          <a:xfrm>
            <a:off x="0" y="304800"/>
            <a:ext cx="8610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 smtClean="0"/>
              <a:t>Montblanc</a:t>
            </a:r>
            <a:r>
              <a:rPr lang="en-US" b="1" dirty="0" smtClean="0"/>
              <a:t>         </a:t>
            </a:r>
            <a:r>
              <a:rPr lang="en-US" dirty="0" smtClean="0"/>
              <a:t>  01/17/2012                 URL: </a:t>
            </a:r>
            <a:r>
              <a:rPr lang="fr-FR" dirty="0" smtClean="0">
                <a:hlinkClick r:id="rId2"/>
              </a:rPr>
              <a:t>http://www.montblanc.com/flash/#</a:t>
            </a:r>
            <a:endParaRPr lang="fr-FR" dirty="0" smtClean="0"/>
          </a:p>
          <a:p>
            <a:endParaRPr lang="fr-FR" dirty="0" smtClean="0"/>
          </a:p>
          <a:p>
            <a:endParaRPr lang="en-US" dirty="0" smtClean="0"/>
          </a:p>
          <a:p>
            <a:r>
              <a:rPr lang="en-US" dirty="0" smtClean="0"/>
              <a:t>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myportfolio 1.jpeg"/>
          <p:cNvPicPr>
            <a:picLocks noChangeAspect="1"/>
          </p:cNvPicPr>
          <p:nvPr/>
        </p:nvPicPr>
        <p:blipFill>
          <a:blip r:embed="rId2"/>
          <a:srcRect b="40000"/>
          <a:stretch>
            <a:fillRect/>
          </a:stretch>
        </p:blipFill>
        <p:spPr>
          <a:xfrm>
            <a:off x="590284" y="0"/>
            <a:ext cx="8086065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51"/>
          <p:cNvSpPr/>
          <p:nvPr/>
        </p:nvSpPr>
        <p:spPr>
          <a:xfrm>
            <a:off x="4610894" y="533400"/>
            <a:ext cx="1456667" cy="32004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/>
          <p:cNvSpPr/>
          <p:nvPr/>
        </p:nvSpPr>
        <p:spPr>
          <a:xfrm>
            <a:off x="6286500" y="533400"/>
            <a:ext cx="1448979" cy="3200400"/>
          </a:xfrm>
          <a:prstGeom prst="rect">
            <a:avLst/>
          </a:prstGeom>
          <a:solidFill>
            <a:srgbClr val="FF555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/>
          <p:cNvSpPr/>
          <p:nvPr/>
        </p:nvSpPr>
        <p:spPr>
          <a:xfrm>
            <a:off x="3001827" y="533400"/>
            <a:ext cx="1456667" cy="3200400"/>
          </a:xfrm>
          <a:prstGeom prst="rect">
            <a:avLst/>
          </a:prstGeom>
          <a:solidFill>
            <a:srgbClr val="FA7F26"/>
          </a:solidFill>
          <a:ln>
            <a:solidFill>
              <a:srgbClr val="FA7F2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1257300" y="3980259"/>
            <a:ext cx="1066800" cy="990600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6515100" y="3980259"/>
            <a:ext cx="1066800" cy="990600"/>
          </a:xfrm>
          <a:prstGeom prst="rect">
            <a:avLst/>
          </a:prstGeom>
          <a:blipFill rotWithShape="1">
            <a:blip r:embed="rId3"/>
            <a:stretch>
              <a:fillRect/>
            </a:stretch>
          </a:blip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219700" y="3980259"/>
            <a:ext cx="1066800" cy="990600"/>
          </a:xfrm>
          <a:prstGeom prst="rect">
            <a:avLst/>
          </a:prstGeom>
          <a:blipFill rotWithShape="1">
            <a:blip r:embed="rId4"/>
            <a:stretch>
              <a:fillRect/>
            </a:stretch>
          </a:blip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3924300" y="3980259"/>
            <a:ext cx="1066800" cy="990600"/>
          </a:xfrm>
          <a:prstGeom prst="rect">
            <a:avLst/>
          </a:prstGeom>
          <a:blipFill rotWithShape="1">
            <a:blip r:embed="rId5"/>
            <a:stretch>
              <a:fillRect/>
            </a:stretch>
          </a:blip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552700" y="3980259"/>
            <a:ext cx="1066800" cy="990600"/>
          </a:xfrm>
          <a:prstGeom prst="rect">
            <a:avLst/>
          </a:prstGeom>
          <a:blipFill rotWithShape="1">
            <a:blip r:embed="rId6"/>
            <a:stretch>
              <a:fillRect/>
            </a:stretch>
          </a:blip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734300" y="4513659"/>
            <a:ext cx="304800" cy="4572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Connecteur droit 17"/>
          <p:cNvCxnSpPr/>
          <p:nvPr/>
        </p:nvCxnSpPr>
        <p:spPr>
          <a:xfrm rot="5400000">
            <a:off x="4456906" y="5200253"/>
            <a:ext cx="1588" cy="1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7734300" y="3980259"/>
            <a:ext cx="304800" cy="4572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er 28"/>
          <p:cNvGrpSpPr/>
          <p:nvPr/>
        </p:nvGrpSpPr>
        <p:grpSpPr>
          <a:xfrm>
            <a:off x="7809306" y="3980259"/>
            <a:ext cx="229794" cy="305594"/>
            <a:chOff x="6553200" y="1905000"/>
            <a:chExt cx="153194" cy="304800"/>
          </a:xfrm>
        </p:grpSpPr>
        <p:cxnSp>
          <p:nvCxnSpPr>
            <p:cNvPr id="22" name="Connecteur droit 21"/>
            <p:cNvCxnSpPr/>
            <p:nvPr/>
          </p:nvCxnSpPr>
          <p:spPr>
            <a:xfrm rot="16200000" flipH="1">
              <a:off x="6553200" y="1905000"/>
              <a:ext cx="152400" cy="1524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eur droit 22"/>
            <p:cNvCxnSpPr/>
            <p:nvPr/>
          </p:nvCxnSpPr>
          <p:spPr>
            <a:xfrm rot="10800000" flipV="1">
              <a:off x="6553200" y="2058194"/>
              <a:ext cx="153194" cy="1516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ouper 29"/>
          <p:cNvGrpSpPr/>
          <p:nvPr/>
        </p:nvGrpSpPr>
        <p:grpSpPr>
          <a:xfrm flipH="1" flipV="1">
            <a:off x="7734300" y="4513659"/>
            <a:ext cx="227406" cy="380206"/>
            <a:chOff x="6553200" y="1905000"/>
            <a:chExt cx="153194" cy="304800"/>
          </a:xfrm>
        </p:grpSpPr>
        <p:cxnSp>
          <p:nvCxnSpPr>
            <p:cNvPr id="31" name="Connecteur droit 30"/>
            <p:cNvCxnSpPr/>
            <p:nvPr/>
          </p:nvCxnSpPr>
          <p:spPr>
            <a:xfrm rot="16200000" flipH="1">
              <a:off x="6553200" y="1905000"/>
              <a:ext cx="152400" cy="1524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cteur droit 31"/>
            <p:cNvCxnSpPr/>
            <p:nvPr/>
          </p:nvCxnSpPr>
          <p:spPr>
            <a:xfrm rot="10800000" flipV="1">
              <a:off x="6553200" y="2058194"/>
              <a:ext cx="153194" cy="1516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Rectangle 37"/>
          <p:cNvSpPr/>
          <p:nvPr/>
        </p:nvSpPr>
        <p:spPr>
          <a:xfrm>
            <a:off x="1257300" y="533400"/>
            <a:ext cx="6780609" cy="3200400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er 25"/>
          <p:cNvGrpSpPr/>
          <p:nvPr/>
        </p:nvGrpSpPr>
        <p:grpSpPr>
          <a:xfrm>
            <a:off x="1257300" y="533400"/>
            <a:ext cx="1744527" cy="1319661"/>
            <a:chOff x="1532073" y="748157"/>
            <a:chExt cx="1744527" cy="1319661"/>
          </a:xfrm>
        </p:grpSpPr>
        <p:pic>
          <p:nvPicPr>
            <p:cNvPr id="25" name="Image 24" descr="valise.gif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532073" y="1286766"/>
              <a:ext cx="792027" cy="781052"/>
            </a:xfrm>
            <a:prstGeom prst="rect">
              <a:avLst/>
            </a:prstGeom>
          </p:spPr>
        </p:pic>
        <p:sp>
          <p:nvSpPr>
            <p:cNvPr id="24" name="ZoneTexte 23"/>
            <p:cNvSpPr txBox="1"/>
            <p:nvPr/>
          </p:nvSpPr>
          <p:spPr>
            <a:xfrm>
              <a:off x="1828800" y="748157"/>
              <a:ext cx="1447800" cy="107721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fr-FR" sz="4000" i="1" dirty="0" smtClean="0">
                  <a:latin typeface="Curlz MT"/>
                  <a:cs typeface="Curlz MT"/>
                </a:rPr>
                <a:t>T</a:t>
              </a:r>
              <a:r>
                <a:rPr lang="en-US" sz="2400" i="1" dirty="0" smtClean="0">
                  <a:latin typeface="Curlz MT"/>
                  <a:cs typeface="Curlz MT"/>
                </a:rPr>
                <a:t>ravel in </a:t>
              </a:r>
            </a:p>
            <a:p>
              <a:r>
                <a:rPr lang="en-US" sz="2400" i="1" dirty="0" smtClean="0">
                  <a:latin typeface="Curlz MT"/>
                  <a:cs typeface="Curlz MT"/>
                </a:rPr>
                <a:t>   Europe</a:t>
              </a:r>
              <a:endParaRPr lang="en-US" sz="2400" i="1" dirty="0">
                <a:latin typeface="Curlz MT"/>
                <a:cs typeface="Curlz MT"/>
              </a:endParaRPr>
            </a:p>
          </p:txBody>
        </p:sp>
      </p:grpSp>
      <p:sp>
        <p:nvSpPr>
          <p:cNvPr id="54" name="ZoneTexte 53"/>
          <p:cNvSpPr txBox="1"/>
          <p:nvPr/>
        </p:nvSpPr>
        <p:spPr>
          <a:xfrm>
            <a:off x="3001827" y="1853061"/>
            <a:ext cx="49598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Local cuisine             Go out               Movie / Music</a:t>
            </a:r>
            <a:endParaRPr lang="en-US" dirty="0">
              <a:solidFill>
                <a:srgbClr val="FFFFFF"/>
              </a:solidFill>
            </a:endParaRPr>
          </a:p>
        </p:txBody>
      </p:sp>
      <p:grpSp>
        <p:nvGrpSpPr>
          <p:cNvPr id="30" name="Grouper 29"/>
          <p:cNvGrpSpPr/>
          <p:nvPr/>
        </p:nvGrpSpPr>
        <p:grpSpPr>
          <a:xfrm>
            <a:off x="1257300" y="6009720"/>
            <a:ext cx="6780609" cy="460376"/>
            <a:chOff x="1220589" y="5638800"/>
            <a:chExt cx="6780609" cy="460376"/>
          </a:xfrm>
        </p:grpSpPr>
        <p:cxnSp>
          <p:nvCxnSpPr>
            <p:cNvPr id="56" name="Connecteur droit 55"/>
            <p:cNvCxnSpPr/>
            <p:nvPr/>
          </p:nvCxnSpPr>
          <p:spPr>
            <a:xfrm>
              <a:off x="1220589" y="6097588"/>
              <a:ext cx="6780609" cy="1588"/>
            </a:xfrm>
            <a:prstGeom prst="line">
              <a:avLst/>
            </a:prstGeom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cteur droit 56"/>
            <p:cNvCxnSpPr/>
            <p:nvPr/>
          </p:nvCxnSpPr>
          <p:spPr>
            <a:xfrm>
              <a:off x="1220589" y="5638800"/>
              <a:ext cx="6780609" cy="1588"/>
            </a:xfrm>
            <a:prstGeom prst="line">
              <a:avLst/>
            </a:prstGeom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ZoneTexte 58"/>
            <p:cNvSpPr txBox="1"/>
            <p:nvPr/>
          </p:nvSpPr>
          <p:spPr>
            <a:xfrm>
              <a:off x="1220589" y="5640388"/>
              <a:ext cx="67806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 </a:t>
              </a:r>
              <a:r>
                <a:rPr lang="en-US" sz="1600" dirty="0" smtClean="0"/>
                <a:t>Site Map           Contact Us          About Europe        </a:t>
              </a:r>
              <a:r>
                <a:rPr lang="en-US" sz="1600" dirty="0" err="1" smtClean="0"/>
                <a:t>Blabla</a:t>
              </a:r>
              <a:r>
                <a:rPr lang="en-US" sz="1600" dirty="0" smtClean="0"/>
                <a:t>             Home page</a:t>
              </a:r>
              <a:endParaRPr lang="en-US" sz="1600" dirty="0"/>
            </a:p>
          </p:txBody>
        </p:sp>
      </p:grpSp>
      <p:cxnSp>
        <p:nvCxnSpPr>
          <p:cNvPr id="28" name="Connecteur droit 27"/>
          <p:cNvCxnSpPr/>
          <p:nvPr/>
        </p:nvCxnSpPr>
        <p:spPr>
          <a:xfrm>
            <a:off x="1258491" y="5198665"/>
            <a:ext cx="6323409" cy="1588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Ellipse 32"/>
          <p:cNvSpPr/>
          <p:nvPr/>
        </p:nvSpPr>
        <p:spPr>
          <a:xfrm>
            <a:off x="4456906" y="5097661"/>
            <a:ext cx="228600" cy="208359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ZoneTexte 33"/>
          <p:cNvSpPr txBox="1"/>
          <p:nvPr/>
        </p:nvSpPr>
        <p:spPr>
          <a:xfrm>
            <a:off x="3924300" y="5306020"/>
            <a:ext cx="106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>
                <a:solidFill>
                  <a:srgbClr val="FF0000"/>
                </a:solidFill>
              </a:rPr>
              <a:t>     1 of 7</a:t>
            </a:r>
            <a:endParaRPr lang="en-US" i="1" dirty="0">
              <a:solidFill>
                <a:srgbClr val="FF0000"/>
              </a:solidFill>
            </a:endParaRPr>
          </a:p>
        </p:txBody>
      </p:sp>
      <p:sp>
        <p:nvSpPr>
          <p:cNvPr id="35" name="ZoneTexte 34"/>
          <p:cNvSpPr txBox="1"/>
          <p:nvPr/>
        </p:nvSpPr>
        <p:spPr>
          <a:xfrm>
            <a:off x="228600" y="228600"/>
            <a:ext cx="1325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Web site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au 4"/>
          <p:cNvGraphicFramePr>
            <a:graphicFrameLocks noGrp="1"/>
          </p:cNvGraphicFramePr>
          <p:nvPr/>
        </p:nvGraphicFramePr>
        <p:xfrm>
          <a:off x="381000" y="487680"/>
          <a:ext cx="8229600" cy="6324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47800"/>
                <a:gridCol w="2209800"/>
                <a:gridCol w="2286000"/>
                <a:gridCol w="2286000"/>
              </a:tblGrid>
              <a:tr h="3810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Criticism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What’s</a:t>
                      </a:r>
                      <a:r>
                        <a:rPr lang="en-US" sz="1600" b="1" baseline="0" dirty="0" smtClean="0"/>
                        <a:t> good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Something better or new</a:t>
                      </a:r>
                      <a:endParaRPr lang="en-US" sz="1600" b="1" dirty="0"/>
                    </a:p>
                  </a:txBody>
                  <a:tcPr anchor="ctr"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Brand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fr-FR" sz="1200" dirty="0" smtClean="0"/>
                        <a:t>B</a:t>
                      </a:r>
                      <a:r>
                        <a:rPr lang="en-US" sz="1200" dirty="0" smtClean="0"/>
                        <a:t>rand for adult whereas there are also</a:t>
                      </a:r>
                      <a:r>
                        <a:rPr lang="en-US" sz="1200" baseline="0" dirty="0" smtClean="0"/>
                        <a:t> TV shows for child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i="1" dirty="0" smtClean="0"/>
                        <a:t>- Interesting logo</a:t>
                      </a:r>
                      <a:r>
                        <a:rPr lang="en-US" sz="1200" dirty="0" smtClean="0"/>
                        <a:t>: represents exactly the brand</a:t>
                      </a:r>
                      <a:r>
                        <a:rPr lang="en-US" sz="1200" baseline="0" dirty="0" smtClean="0"/>
                        <a:t>’s name with the 2 parts M6 and replay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fr-FR" sz="1200" i="1" dirty="0" smtClean="0"/>
                        <a:t>F</a:t>
                      </a:r>
                      <a:r>
                        <a:rPr lang="en-US" sz="1200" i="1" dirty="0" smtClean="0"/>
                        <a:t>un</a:t>
                      </a:r>
                      <a:r>
                        <a:rPr lang="en-US" sz="1200" i="1" baseline="0" dirty="0" smtClean="0"/>
                        <a:t> and diverting</a:t>
                      </a:r>
                      <a:r>
                        <a:rPr lang="en-US" sz="1200" baseline="0" dirty="0" smtClean="0"/>
                        <a:t>: We can see again our favorite TV show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The colors of the logo are the same as the website atmosphere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Create</a:t>
                      </a:r>
                      <a:r>
                        <a:rPr lang="en-US" sz="1200" baseline="0" dirty="0" smtClean="0"/>
                        <a:t> a logo more attractive for child </a:t>
                      </a:r>
                      <a:endParaRPr lang="en-US" sz="1200" dirty="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Functionality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i="1" dirty="0" smtClean="0"/>
                        <a:t>Not too much information</a:t>
                      </a:r>
                      <a:r>
                        <a:rPr lang="en-US" sz="1200" dirty="0" smtClean="0"/>
                        <a:t>: just one main page with the principal information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2 different ways to choose his TV show (gallery or menu bar) 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Icon ‘</a:t>
                      </a:r>
                      <a:r>
                        <a:rPr lang="en-US" sz="1200" baseline="0" dirty="0" err="1" smtClean="0"/>
                        <a:t>mon</a:t>
                      </a:r>
                      <a:r>
                        <a:rPr lang="en-US" sz="1200" baseline="0" dirty="0" smtClean="0"/>
                        <a:t> guide’ on left corner at the top is a good way to receive information in our e-mail box</a:t>
                      </a:r>
                      <a:endParaRPr lang="en-US" sz="1200" dirty="0" smtClean="0"/>
                    </a:p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Interactivity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Missing</a:t>
                      </a:r>
                      <a:r>
                        <a:rPr lang="en-US" sz="1200" baseline="0" dirty="0" smtClean="0"/>
                        <a:t> a search bar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 When</a:t>
                      </a:r>
                      <a:r>
                        <a:rPr lang="en-US" sz="1200" baseline="0" dirty="0" smtClean="0"/>
                        <a:t> we are passing the mouse on one specific TV show, the others become cloudy and the good one has his title growing up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Menu bar interactive: change of color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Transitions are good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Create a search bar</a:t>
                      </a:r>
                      <a:endParaRPr lang="en-US" sz="1200" dirty="0"/>
                    </a:p>
                  </a:txBody>
                  <a:tcPr/>
                </a:tc>
              </a:tr>
              <a:tr h="9144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Navigation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/>
                        <a:t>When we are</a:t>
                      </a:r>
                      <a:r>
                        <a:rPr lang="en-US" sz="1200" baseline="0" dirty="0" smtClean="0"/>
                        <a:t> selecting a special TV show we can’t see where we are on the web site and how many TV show there are (Problem of hierarchy) </a:t>
                      </a:r>
                      <a:endParaRPr lang="en-US" sz="1200" dirty="0" smtClean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-fluent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Create</a:t>
                      </a:r>
                      <a:r>
                        <a:rPr lang="en-US" sz="1200" baseline="0" dirty="0" smtClean="0"/>
                        <a:t> a </a:t>
                      </a:r>
                      <a:r>
                        <a:rPr lang="en-US" sz="1200" baseline="0" dirty="0" smtClean="0"/>
                        <a:t>button ‘come </a:t>
                      </a:r>
                      <a:r>
                        <a:rPr lang="en-US" sz="1200" baseline="0" dirty="0" smtClean="0"/>
                        <a:t>back’ in order to arrive on the previous page</a:t>
                      </a:r>
                      <a:endParaRPr lang="en-US" sz="12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ZoneTexte 5"/>
          <p:cNvSpPr txBox="1"/>
          <p:nvPr/>
        </p:nvSpPr>
        <p:spPr>
          <a:xfrm>
            <a:off x="0" y="0"/>
            <a:ext cx="883920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spcAft>
                <a:spcPts val="600"/>
              </a:spcAft>
            </a:pPr>
            <a:r>
              <a:rPr lang="en-US" sz="1600" b="1" dirty="0" smtClean="0"/>
              <a:t>M6Replay</a:t>
            </a:r>
            <a:r>
              <a:rPr lang="en-US" sz="1600" dirty="0" smtClean="0"/>
              <a:t>        Layout: 3D screenshots     01/15/2012    URL: </a:t>
            </a:r>
            <a:r>
              <a:rPr lang="en-US" sz="1600" u="sng" dirty="0">
                <a:hlinkClick r:id="rId2"/>
              </a:rPr>
              <a:t>http://www.m6replay.fr/#/choisir-par-</a:t>
            </a:r>
            <a:r>
              <a:rPr lang="en-US" sz="1600" u="sng" dirty="0" smtClean="0">
                <a:hlinkClick r:id="rId2"/>
              </a:rPr>
              <a:t>genre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au 4"/>
          <p:cNvGraphicFramePr>
            <a:graphicFrameLocks noGrp="1"/>
          </p:cNvGraphicFramePr>
          <p:nvPr/>
        </p:nvGraphicFramePr>
        <p:xfrm>
          <a:off x="381000" y="1219200"/>
          <a:ext cx="8229600" cy="51511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95400"/>
                <a:gridCol w="2362200"/>
                <a:gridCol w="2286000"/>
                <a:gridCol w="2286000"/>
              </a:tblGrid>
              <a:tr h="5334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Criticism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What’s</a:t>
                      </a:r>
                      <a:r>
                        <a:rPr lang="en-US" sz="1600" b="1" baseline="0" dirty="0" smtClean="0"/>
                        <a:t> good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Something better or new</a:t>
                      </a:r>
                      <a:endParaRPr lang="en-US" sz="1600" b="1" dirty="0"/>
                    </a:p>
                  </a:txBody>
                  <a:tcPr anchor="ctr"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Brand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No real logo, just the name and the yellow and red color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Classical design</a:t>
                      </a:r>
                    </a:p>
                    <a:p>
                      <a:pPr>
                        <a:buFontTx/>
                        <a:buChar char="-"/>
                      </a:pP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</a:t>
                      </a:r>
                      <a:r>
                        <a:rPr lang="en-US" sz="1200" dirty="0" smtClean="0"/>
                        <a:t>Both for professional</a:t>
                      </a:r>
                      <a:r>
                        <a:rPr lang="en-US" sz="1200" baseline="0" dirty="0" smtClean="0"/>
                        <a:t> and amateur 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more pictures</a:t>
                      </a:r>
                    </a:p>
                    <a:p>
                      <a:pPr>
                        <a:buFontTx/>
                        <a:buNone/>
                      </a:pPr>
                      <a:endParaRPr lang="en-US" sz="1200" dirty="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Functionality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No return</a:t>
                      </a:r>
                      <a:r>
                        <a:rPr lang="en-US" sz="1200" baseline="0" dirty="0" smtClean="0"/>
                        <a:t> bottom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It is a site with details but we can’t see the differences between import</a:t>
                      </a:r>
                      <a:r>
                        <a:rPr lang="fr-FR" sz="1200" baseline="0" dirty="0" smtClean="0"/>
                        <a:t>an</a:t>
                      </a:r>
                      <a:r>
                        <a:rPr lang="en-US" sz="1200" baseline="0" dirty="0" err="1" smtClean="0"/>
                        <a:t>t</a:t>
                      </a:r>
                      <a:r>
                        <a:rPr lang="en-US" sz="1200" baseline="0" dirty="0" smtClean="0"/>
                        <a:t> and superficial information </a:t>
                      </a:r>
                    </a:p>
                    <a:p>
                      <a:pPr>
                        <a:buFontTx/>
                        <a:buNone/>
                      </a:pP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We can choose between</a:t>
                      </a:r>
                      <a:r>
                        <a:rPr lang="en-US" sz="1200" baseline="0" dirty="0" smtClean="0"/>
                        <a:t> different languages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A lot of information but with a good organization (menu bar, pictures</a:t>
                      </a:r>
                      <a:r>
                        <a:rPr lang="fr-FR" sz="1200" baseline="0" dirty="0" smtClean="0"/>
                        <a:t>…)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</a:t>
                      </a:r>
                      <a:r>
                        <a:rPr lang="en-US" sz="1200" dirty="0" smtClean="0"/>
                        <a:t>There</a:t>
                      </a:r>
                      <a:r>
                        <a:rPr lang="en-US" sz="1200" baseline="0" dirty="0" smtClean="0"/>
                        <a:t> is a lot of information, so need menu bottom in order to come back quickly to the main page (I found it, it’s Kodak bottom but not clear)</a:t>
                      </a:r>
                      <a:endParaRPr lang="en-US" sz="1200" dirty="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Interactivity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- We</a:t>
                      </a:r>
                      <a:r>
                        <a:rPr lang="en-US" sz="1200" baseline="0" dirty="0" smtClean="0"/>
                        <a:t> don’t know really where we are in the website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fr-FR" sz="1200" dirty="0" smtClean="0"/>
                        <a:t>S</a:t>
                      </a:r>
                      <a:r>
                        <a:rPr lang="en-US" sz="1200" dirty="0" err="1" smtClean="0"/>
                        <a:t>earch</a:t>
                      </a:r>
                      <a:r>
                        <a:rPr lang="en-US" sz="1200" baseline="0" dirty="0" smtClean="0"/>
                        <a:t> bar 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When we are navigating the links change of color or are underlined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mtClean="0"/>
                        <a:t>- </a:t>
                      </a:r>
                      <a:r>
                        <a:rPr lang="fr-FR" sz="1200" smtClean="0"/>
                        <a:t>M</a:t>
                      </a:r>
                      <a:r>
                        <a:rPr lang="en-US" sz="1200" dirty="0" err="1" smtClean="0"/>
                        <a:t>issing</a:t>
                      </a:r>
                      <a:r>
                        <a:rPr lang="en-US" sz="1200" dirty="0" smtClean="0"/>
                        <a:t> some interactive</a:t>
                      </a:r>
                      <a:r>
                        <a:rPr lang="en-US" sz="1200" baseline="0" dirty="0" smtClean="0"/>
                        <a:t> things</a:t>
                      </a:r>
                      <a:endParaRPr lang="en-US" sz="1200" dirty="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Navigation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/>
                        <a:t>- No return</a:t>
                      </a:r>
                      <a:r>
                        <a:rPr lang="en-US" sz="1200" baseline="0" dirty="0" smtClean="0"/>
                        <a:t> button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</a:t>
                      </a:r>
                      <a:r>
                        <a:rPr lang="en-US" sz="1200" dirty="0" smtClean="0"/>
                        <a:t> </a:t>
                      </a:r>
                      <a:r>
                        <a:rPr lang="fr-FR" sz="1200" dirty="0" smtClean="0"/>
                        <a:t>M</a:t>
                      </a:r>
                      <a:r>
                        <a:rPr lang="en-US" sz="1200" dirty="0" smtClean="0"/>
                        <a:t>ore or less fluent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/>
                        <a:t>-There</a:t>
                      </a:r>
                      <a:r>
                        <a:rPr lang="en-US" sz="1200" baseline="0" dirty="0" smtClean="0"/>
                        <a:t> is a lot of information, so need menu button in order to come back quickly to the main page</a:t>
                      </a:r>
                      <a:endParaRPr lang="en-US" sz="1200" dirty="0" smtClean="0"/>
                    </a:p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ZoneTexte 5"/>
          <p:cNvSpPr txBox="1"/>
          <p:nvPr/>
        </p:nvSpPr>
        <p:spPr>
          <a:xfrm>
            <a:off x="381000" y="304800"/>
            <a:ext cx="822960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Kodak</a:t>
            </a:r>
            <a:r>
              <a:rPr lang="en-US" sz="1600" dirty="0" smtClean="0"/>
              <a:t>    Layout: Three boxes      01/15/2012      URL: </a:t>
            </a:r>
            <a:r>
              <a:rPr lang="en-US" sz="1600" u="sng" dirty="0">
                <a:hlinkClick r:id="rId2"/>
              </a:rPr>
              <a:t>http://www.kodak.com/ek/US/en/Home.htm</a:t>
            </a:r>
            <a:endParaRPr lang="fr-FR" sz="1600" dirty="0"/>
          </a:p>
          <a:p>
            <a:r>
              <a:rPr lang="en-US" dirty="0" smtClean="0"/>
              <a:t>           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au 4"/>
          <p:cNvGraphicFramePr>
            <a:graphicFrameLocks noGrp="1"/>
          </p:cNvGraphicFramePr>
          <p:nvPr/>
        </p:nvGraphicFramePr>
        <p:xfrm>
          <a:off x="381000" y="1219200"/>
          <a:ext cx="8229600" cy="4953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95400"/>
                <a:gridCol w="2362200"/>
                <a:gridCol w="2286000"/>
                <a:gridCol w="2286000"/>
              </a:tblGrid>
              <a:tr h="3810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Criticism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What’s</a:t>
                      </a:r>
                      <a:r>
                        <a:rPr lang="en-US" sz="1600" b="1" baseline="0" dirty="0" smtClean="0"/>
                        <a:t> good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Something better or new</a:t>
                      </a:r>
                      <a:endParaRPr lang="en-US" sz="1600" b="1" dirty="0"/>
                    </a:p>
                  </a:txBody>
                  <a:tcPr anchor="ctr"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Brand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-Modern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Fun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 Pleasant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Good logo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Functionality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-We have</a:t>
                      </a:r>
                      <a:r>
                        <a:rPr lang="en-US" sz="1200" baseline="0" dirty="0" smtClean="0"/>
                        <a:t> to</a:t>
                      </a:r>
                      <a:r>
                        <a:rPr lang="en-US" sz="1200" dirty="0" smtClean="0"/>
                        <a:t> click</a:t>
                      </a:r>
                      <a:r>
                        <a:rPr lang="en-US" sz="1200" baseline="0" dirty="0" smtClean="0"/>
                        <a:t> on a section of  the main menu bar to see the sub-element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fr-FR" sz="1200" dirty="0" smtClean="0"/>
                        <a:t>F</a:t>
                      </a:r>
                      <a:r>
                        <a:rPr lang="en-US" sz="1200" dirty="0" err="1" smtClean="0"/>
                        <a:t>luency</a:t>
                      </a:r>
                      <a:endParaRPr lang="en-US" sz="1200" dirty="0" smtClean="0"/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A lot of information but very</a:t>
                      </a:r>
                      <a:r>
                        <a:rPr lang="en-US" sz="1200" baseline="0" dirty="0" smtClean="0"/>
                        <a:t> good organization in some boxes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We can delimitate the different information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Interactivity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Good transition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 Many pictures that</a:t>
                      </a:r>
                      <a:r>
                        <a:rPr lang="en-US" sz="1200" baseline="0" dirty="0" smtClean="0"/>
                        <a:t> illustrate the text 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New design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Navigation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We can see where we are</a:t>
                      </a:r>
                      <a:r>
                        <a:rPr lang="en-US" sz="1200" baseline="0" dirty="0" smtClean="0"/>
                        <a:t> and it’s easy to come back thanks to the menu bar on</a:t>
                      </a:r>
                      <a:r>
                        <a:rPr lang="fr-FR" sz="1200" baseline="0" dirty="0" smtClean="0"/>
                        <a:t> </a:t>
                      </a:r>
                      <a:r>
                        <a:rPr lang="en-US" sz="1200" baseline="0" dirty="0" smtClean="0"/>
                        <a:t>the top of each page.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Search bar</a:t>
                      </a:r>
                      <a:endParaRPr 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ZoneTexte 5"/>
          <p:cNvSpPr txBox="1"/>
          <p:nvPr/>
        </p:nvSpPr>
        <p:spPr>
          <a:xfrm>
            <a:off x="381000" y="304800"/>
            <a:ext cx="8229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Apple</a:t>
            </a:r>
            <a:r>
              <a:rPr lang="en-US" sz="1600" dirty="0" smtClean="0"/>
              <a:t>        Layout: Five boxes               01/15/2012           URL: </a:t>
            </a:r>
            <a:r>
              <a:rPr lang="en-US" sz="1600" u="sng" dirty="0">
                <a:hlinkClick r:id="rId2"/>
              </a:rPr>
              <a:t>http://www.apple.com</a:t>
            </a:r>
            <a:r>
              <a:rPr lang="en-US" sz="1600" u="sng" dirty="0" smtClean="0">
                <a:hlinkClick r:id="rId2"/>
              </a:rPr>
              <a:t>/</a:t>
            </a:r>
            <a:endParaRPr lang="fr-FR" sz="1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au 4"/>
          <p:cNvGraphicFramePr>
            <a:graphicFrameLocks noGrp="1"/>
          </p:cNvGraphicFramePr>
          <p:nvPr/>
        </p:nvGraphicFramePr>
        <p:xfrm>
          <a:off x="381000" y="1219200"/>
          <a:ext cx="8229600" cy="5273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71600"/>
                <a:gridCol w="2286000"/>
                <a:gridCol w="2286000"/>
                <a:gridCol w="2286000"/>
              </a:tblGrid>
              <a:tr h="6096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Criticism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What’s</a:t>
                      </a:r>
                      <a:r>
                        <a:rPr lang="en-US" sz="1600" b="1" baseline="0" dirty="0" smtClean="0"/>
                        <a:t> good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Something better or new</a:t>
                      </a:r>
                      <a:endParaRPr lang="en-US" sz="1600" b="1" dirty="0"/>
                    </a:p>
                  </a:txBody>
                  <a:tcPr anchor="ctr"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Brand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Simple logo (no shape just text)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Dark color 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-Classic</a:t>
                      </a:r>
                    </a:p>
                    <a:p>
                      <a:r>
                        <a:rPr lang="en-US" sz="1200" dirty="0" smtClean="0"/>
                        <a:t>-In</a:t>
                      </a:r>
                      <a:r>
                        <a:rPr lang="en-US" sz="1200" baseline="0" dirty="0" smtClean="0"/>
                        <a:t> order</a:t>
                      </a:r>
                    </a:p>
                    <a:p>
                      <a:r>
                        <a:rPr lang="en-US" sz="1200" baseline="0" dirty="0" smtClean="0"/>
                        <a:t>-For adult and child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- Brightness</a:t>
                      </a:r>
                      <a:endParaRPr lang="en-US" sz="1200" dirty="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Functionality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Main page: current affairs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Information are separated with boxes</a:t>
                      </a:r>
                    </a:p>
                    <a:p>
                      <a:pPr>
                        <a:buFontTx/>
                        <a:buNone/>
                      </a:pPr>
                      <a:r>
                        <a:rPr lang="en-US" sz="1200" dirty="0" smtClean="0"/>
                        <a:t>-We </a:t>
                      </a:r>
                      <a:r>
                        <a:rPr lang="en-US" sz="1200" dirty="0" err="1" smtClean="0"/>
                        <a:t>c</a:t>
                      </a:r>
                      <a:r>
                        <a:rPr lang="fr-FR" sz="1200" dirty="0" smtClean="0"/>
                        <a:t>an</a:t>
                      </a:r>
                      <a:r>
                        <a:rPr lang="en-US" sz="1200" dirty="0" smtClean="0"/>
                        <a:t> have an account</a:t>
                      </a:r>
                    </a:p>
                    <a:p>
                      <a:pPr>
                        <a:buFontTx/>
                        <a:buNone/>
                      </a:pPr>
                      <a:r>
                        <a:rPr lang="en-US" sz="1200" dirty="0" smtClean="0"/>
                        <a:t>-Thinks are easy to find</a:t>
                      </a:r>
                    </a:p>
                    <a:p>
                      <a:pPr>
                        <a:buFontTx/>
                        <a:buNone/>
                      </a:pPr>
                      <a:r>
                        <a:rPr lang="en-US" sz="1200" dirty="0" smtClean="0"/>
                        <a:t>-Track my order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Interactivity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-Good</a:t>
                      </a:r>
                      <a:r>
                        <a:rPr lang="en-US" sz="1200" baseline="0" dirty="0" smtClean="0"/>
                        <a:t> interactivity to see and order clothes: utilization of zoom and different views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- It could be cool to create automatic moving view</a:t>
                      </a:r>
                      <a:r>
                        <a:rPr lang="en-US" sz="1200" baseline="0" dirty="0" smtClean="0"/>
                        <a:t> for each clothe (no click) with trim tab speed</a:t>
                      </a:r>
                      <a:endParaRPr lang="en-US" sz="1200" dirty="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Navigation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Search bar</a:t>
                      </a:r>
                    </a:p>
                    <a:p>
                      <a:pPr>
                        <a:buFontTx/>
                        <a:buNone/>
                      </a:pPr>
                      <a:r>
                        <a:rPr lang="en-US" sz="1200" dirty="0" smtClean="0"/>
                        <a:t>-We</a:t>
                      </a:r>
                      <a:r>
                        <a:rPr lang="en-US" sz="1200" baseline="0" dirty="0" smtClean="0"/>
                        <a:t> know where we are: vertical menu on the right and color link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Easy to come back: menu bar at </a:t>
                      </a:r>
                      <a:r>
                        <a:rPr lang="fr-FR" sz="1200" baseline="0" dirty="0" smtClean="0"/>
                        <a:t>th</a:t>
                      </a:r>
                      <a:r>
                        <a:rPr lang="en-US" sz="1200" baseline="0" dirty="0" err="1" smtClean="0"/>
                        <a:t>e</a:t>
                      </a:r>
                      <a:r>
                        <a:rPr lang="en-US" sz="1200" baseline="0" dirty="0" smtClean="0"/>
                        <a:t> top of each page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Easy to find a store 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ZoneTexte 5"/>
          <p:cNvSpPr txBox="1"/>
          <p:nvPr/>
        </p:nvSpPr>
        <p:spPr>
          <a:xfrm>
            <a:off x="0" y="304800"/>
            <a:ext cx="89154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Abercrombie   </a:t>
            </a:r>
            <a:r>
              <a:rPr lang="en-US" sz="1600" dirty="0" smtClean="0"/>
              <a:t>     Layout: Five boxes              01/15/2012                     URL: </a:t>
            </a:r>
            <a:r>
              <a:rPr lang="fr-FR" sz="1600" dirty="0" smtClean="0"/>
              <a:t>http://</a:t>
            </a:r>
            <a:r>
              <a:rPr lang="fr-FR" sz="1600" dirty="0" err="1" smtClean="0"/>
              <a:t>www.abercrombie.com</a:t>
            </a:r>
            <a:r>
              <a:rPr lang="en-US" sz="1600" dirty="0" smtClean="0"/>
              <a:t> </a:t>
            </a:r>
            <a:endParaRPr lang="fr-FR" sz="1600" dirty="0" smtClean="0"/>
          </a:p>
          <a:p>
            <a:r>
              <a:rPr lang="en-US" sz="1600" dirty="0" smtClean="0"/>
              <a:t>             </a:t>
            </a:r>
            <a:endParaRPr lang="en-US" sz="1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au 4"/>
          <p:cNvGraphicFramePr>
            <a:graphicFrameLocks noGrp="1"/>
          </p:cNvGraphicFramePr>
          <p:nvPr/>
        </p:nvGraphicFramePr>
        <p:xfrm>
          <a:off x="381000" y="1219200"/>
          <a:ext cx="8229600" cy="5029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95400"/>
                <a:gridCol w="2362200"/>
                <a:gridCol w="2286000"/>
                <a:gridCol w="2286000"/>
              </a:tblGrid>
              <a:tr h="533400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Criticism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What’s</a:t>
                      </a:r>
                      <a:r>
                        <a:rPr lang="en-US" sz="1600" b="1" baseline="0" dirty="0" smtClean="0"/>
                        <a:t> good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Something better or new</a:t>
                      </a:r>
                      <a:endParaRPr lang="en-US" sz="1600" b="1" dirty="0"/>
                    </a:p>
                  </a:txBody>
                  <a:tcPr anchor="ctr"/>
                </a:tc>
              </a:tr>
              <a:tr h="8382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Brand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-May be missing some</a:t>
                      </a:r>
                      <a:r>
                        <a:rPr lang="en-US" sz="1200" baseline="0" dirty="0" smtClean="0"/>
                        <a:t> personality</a:t>
                      </a:r>
                    </a:p>
                    <a:p>
                      <a:r>
                        <a:rPr lang="en-US" sz="1200" baseline="0" dirty="0" smtClean="0"/>
                        <a:t>-Classic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Elegance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Interesting logo: good shape and design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Functionality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We</a:t>
                      </a:r>
                      <a:r>
                        <a:rPr lang="en-US" sz="1200" baseline="0" dirty="0" smtClean="0"/>
                        <a:t> can change the language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We can create an account 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Gallery with zoom an different view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Filter by one or more colors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-</a:t>
                      </a:r>
                      <a:r>
                        <a:rPr lang="en-US" sz="1200" baseline="0" dirty="0" smtClean="0"/>
                        <a:t> </a:t>
                      </a:r>
                      <a:r>
                        <a:rPr lang="fr-FR" sz="1200" baseline="0" dirty="0" smtClean="0"/>
                        <a:t>C</a:t>
                      </a:r>
                      <a:r>
                        <a:rPr lang="en-US" sz="1200" baseline="0" dirty="0" err="1" smtClean="0"/>
                        <a:t>reate</a:t>
                      </a:r>
                      <a:r>
                        <a:rPr lang="en-US" sz="1200" baseline="0" dirty="0" smtClean="0"/>
                        <a:t> a filter by price </a:t>
                      </a:r>
                      <a:endParaRPr lang="en-US" sz="1200" dirty="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Interactivity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i="1" baseline="0" dirty="0" smtClean="0"/>
                        <a:t>Control easy to understand</a:t>
                      </a:r>
                      <a:r>
                        <a:rPr lang="en-US" sz="1200" baseline="0" dirty="0" smtClean="0"/>
                        <a:t>: when we are passing with the mouse pictures are cloudy and the name of each section appears</a:t>
                      </a:r>
                    </a:p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sz="1200" i="1" baseline="0" dirty="0" smtClean="0"/>
                        <a:t>Menu bar interactive</a:t>
                      </a:r>
                      <a:r>
                        <a:rPr lang="en-US" sz="1200" baseline="0" dirty="0" smtClean="0"/>
                        <a:t>: change of color</a:t>
                      </a:r>
                    </a:p>
                    <a:p>
                      <a:pPr>
                        <a:buFontTx/>
                        <a:buChar char="-"/>
                      </a:pP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Navigation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- No back button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We know exactly where we are: complete pathway written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Pull down menu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- </a:t>
                      </a:r>
                      <a:r>
                        <a:rPr lang="fr-FR" sz="1200" dirty="0" smtClean="0"/>
                        <a:t>C</a:t>
                      </a:r>
                      <a:r>
                        <a:rPr lang="en-US" sz="1200" dirty="0" err="1" smtClean="0"/>
                        <a:t>reate</a:t>
                      </a:r>
                      <a:r>
                        <a:rPr lang="en-US" sz="1200" baseline="0" dirty="0" smtClean="0"/>
                        <a:t> back button</a:t>
                      </a:r>
                      <a:endParaRPr lang="en-US" sz="12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ZoneTexte 5"/>
          <p:cNvSpPr txBox="1"/>
          <p:nvPr/>
        </p:nvSpPr>
        <p:spPr>
          <a:xfrm>
            <a:off x="228600" y="304800"/>
            <a:ext cx="838200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 smtClean="0"/>
              <a:t>YvesSaintLaurent</a:t>
            </a:r>
            <a:r>
              <a:rPr lang="en-US" sz="1600" b="1" dirty="0" smtClean="0"/>
              <a:t>  </a:t>
            </a:r>
            <a:r>
              <a:rPr lang="en-US" sz="1600" dirty="0" smtClean="0"/>
              <a:t>         Layout: </a:t>
            </a:r>
            <a:r>
              <a:rPr lang="en-US" sz="1600" dirty="0"/>
              <a:t>Advanced </a:t>
            </a:r>
            <a:r>
              <a:rPr lang="en-US" sz="1600" dirty="0" smtClean="0"/>
              <a:t>grid       01/15/2012       URL: </a:t>
            </a:r>
            <a:r>
              <a:rPr lang="en-US" sz="1600" u="sng" dirty="0" smtClean="0">
                <a:hlinkClick r:id="rId2"/>
              </a:rPr>
              <a:t>http</a:t>
            </a:r>
            <a:r>
              <a:rPr lang="en-US" sz="1600" u="sng" dirty="0">
                <a:hlinkClick r:id="rId2"/>
              </a:rPr>
              <a:t>://www.ysl.com/en_US</a:t>
            </a:r>
            <a:endParaRPr lang="fr-FR" sz="1600" dirty="0"/>
          </a:p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au 4"/>
          <p:cNvGraphicFramePr>
            <a:graphicFrameLocks noGrp="1"/>
          </p:cNvGraphicFramePr>
          <p:nvPr/>
        </p:nvGraphicFramePr>
        <p:xfrm>
          <a:off x="381000" y="1219200"/>
          <a:ext cx="8229600" cy="518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95400"/>
                <a:gridCol w="2362200"/>
                <a:gridCol w="2286000"/>
                <a:gridCol w="2286000"/>
              </a:tblGrid>
              <a:tr h="457200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Criticism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What’s</a:t>
                      </a:r>
                      <a:r>
                        <a:rPr lang="en-US" sz="1600" b="1" baseline="0" dirty="0" smtClean="0"/>
                        <a:t> good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Something better or new</a:t>
                      </a:r>
                      <a:endParaRPr lang="en-US" sz="1600" b="1" dirty="0"/>
                    </a:p>
                  </a:txBody>
                  <a:tcPr anchor="ctr"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Brand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We don’t really know that</a:t>
                      </a:r>
                      <a:r>
                        <a:rPr lang="en-US" sz="1200" baseline="0" dirty="0" smtClean="0"/>
                        <a:t> logo is for clothes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Too simple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fr-FR" sz="1200" dirty="0" smtClean="0"/>
                        <a:t>F</a:t>
                      </a:r>
                      <a:r>
                        <a:rPr lang="en-US" sz="1200" dirty="0" err="1" smtClean="0"/>
                        <a:t>ashion</a:t>
                      </a:r>
                      <a:endParaRPr lang="en-US" sz="1200" dirty="0" smtClean="0"/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Mode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Fun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For child, women and men </a:t>
                      </a:r>
                    </a:p>
                    <a:p>
                      <a:pPr>
                        <a:buFontTx/>
                        <a:buChar char="-"/>
                      </a:pP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</a:tr>
              <a:tr h="9906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Functionality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fr-FR" sz="1200" dirty="0" smtClean="0"/>
                        <a:t>- N</a:t>
                      </a:r>
                      <a:r>
                        <a:rPr lang="en-US" sz="1200" dirty="0" err="1" smtClean="0"/>
                        <a:t>o</a:t>
                      </a:r>
                      <a:r>
                        <a:rPr lang="en-US" sz="1200" dirty="0" smtClean="0"/>
                        <a:t> search</a:t>
                      </a:r>
                      <a:r>
                        <a:rPr lang="en-US" sz="1200" baseline="0" dirty="0" smtClean="0"/>
                        <a:t> bar </a:t>
                      </a:r>
                      <a:r>
                        <a:rPr lang="en-US" sz="1200" b="1" baseline="0" dirty="0" smtClean="0"/>
                        <a:t>but</a:t>
                      </a:r>
                      <a:r>
                        <a:rPr lang="en-US" sz="1200" baseline="0" dirty="0" smtClean="0"/>
                        <a:t> in each main page (for men, women and child) we can search by style of clothes thanks to the diff</a:t>
                      </a:r>
                      <a:r>
                        <a:rPr lang="fr-FR" sz="1200" baseline="0" dirty="0" smtClean="0"/>
                        <a:t>e</a:t>
                      </a:r>
                      <a:r>
                        <a:rPr lang="en-US" sz="1200" baseline="0" dirty="0" smtClean="0"/>
                        <a:t>rent box with pictures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fr-FR" sz="1200" dirty="0" smtClean="0"/>
                        <a:t>W</a:t>
                      </a:r>
                      <a:r>
                        <a:rPr lang="en-US" sz="1200" dirty="0" err="1" smtClean="0"/>
                        <a:t>e</a:t>
                      </a:r>
                      <a:r>
                        <a:rPr lang="en-US" sz="1200" dirty="0" smtClean="0"/>
                        <a:t> can have</a:t>
                      </a:r>
                      <a:r>
                        <a:rPr lang="en-US" sz="1200" baseline="0" dirty="0" smtClean="0"/>
                        <a:t> an account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Different language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- </a:t>
                      </a:r>
                      <a:r>
                        <a:rPr lang="fr-FR" sz="1200" dirty="0" smtClean="0"/>
                        <a:t>S</a:t>
                      </a:r>
                      <a:r>
                        <a:rPr lang="en-US" sz="1200" dirty="0" err="1" smtClean="0"/>
                        <a:t>earch</a:t>
                      </a:r>
                      <a:r>
                        <a:rPr lang="en-US" sz="1200" dirty="0" smtClean="0"/>
                        <a:t> </a:t>
                      </a:r>
                      <a:r>
                        <a:rPr lang="en-US" sz="1200" dirty="0" smtClean="0"/>
                        <a:t>bar </a:t>
                      </a:r>
                      <a:endParaRPr lang="en-US" sz="1200" dirty="0"/>
                    </a:p>
                  </a:txBody>
                  <a:tcPr/>
                </a:tc>
              </a:tr>
              <a:tr h="143256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Interactivity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fr-FR" sz="1200" baseline="0" dirty="0" smtClean="0"/>
                        <a:t>D</a:t>
                      </a:r>
                      <a:r>
                        <a:rPr lang="en-US" sz="1200" baseline="0" dirty="0" err="1" smtClean="0"/>
                        <a:t>ressing</a:t>
                      </a:r>
                      <a:r>
                        <a:rPr lang="en-US" sz="1200" baseline="0" dirty="0" smtClean="0"/>
                        <a:t> room: we can see every clothes, with different views, colors</a:t>
                      </a:r>
                      <a:r>
                        <a:rPr lang="fr-FR" sz="1200" baseline="0" dirty="0" smtClean="0"/>
                        <a:t>…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fr-FR" sz="1200" baseline="0" dirty="0" smtClean="0"/>
                        <a:t> On the pull down menu </a:t>
                      </a:r>
                      <a:r>
                        <a:rPr lang="fr-FR" sz="1200" baseline="0" dirty="0" err="1" smtClean="0"/>
                        <a:t>when</a:t>
                      </a:r>
                      <a:r>
                        <a:rPr lang="fr-FR" sz="1200" baseline="0" dirty="0" smtClean="0"/>
                        <a:t> </a:t>
                      </a:r>
                      <a:r>
                        <a:rPr lang="fr-FR" sz="1200" baseline="0" dirty="0" err="1" smtClean="0"/>
                        <a:t>we</a:t>
                      </a:r>
                      <a:r>
                        <a:rPr lang="fr-FR" sz="1200" baseline="0" dirty="0" smtClean="0"/>
                        <a:t> are passing the mouse, the </a:t>
                      </a:r>
                      <a:r>
                        <a:rPr lang="fr-FR" sz="1200" baseline="0" dirty="0" err="1" smtClean="0"/>
                        <a:t>text</a:t>
                      </a:r>
                      <a:r>
                        <a:rPr lang="fr-FR" sz="1200" baseline="0" dirty="0" smtClean="0"/>
                        <a:t> </a:t>
                      </a:r>
                      <a:r>
                        <a:rPr lang="fr-FR" sz="1200" baseline="0" dirty="0" err="1" smtClean="0"/>
                        <a:t>is</a:t>
                      </a:r>
                      <a:r>
                        <a:rPr lang="fr-FR" sz="1200" baseline="0" dirty="0" smtClean="0"/>
                        <a:t> </a:t>
                      </a:r>
                      <a:r>
                        <a:rPr lang="fr-FR" sz="1200" baseline="0" dirty="0" err="1" smtClean="0"/>
                        <a:t>being</a:t>
                      </a:r>
                      <a:r>
                        <a:rPr lang="fr-FR" sz="1200" baseline="0" dirty="0" smtClean="0"/>
                        <a:t> </a:t>
                      </a:r>
                      <a:r>
                        <a:rPr lang="fr-FR" sz="1200" baseline="0" dirty="0" err="1" smtClean="0"/>
                        <a:t>underlined</a:t>
                      </a:r>
                      <a:endParaRPr lang="fr-FR" sz="1200" baseline="0" dirty="0" smtClean="0"/>
                    </a:p>
                    <a:p>
                      <a:pPr>
                        <a:buFontTx/>
                        <a:buChar char="-"/>
                      </a:pPr>
                      <a:r>
                        <a:rPr lang="fr-FR" sz="1200" baseline="0" dirty="0" smtClean="0"/>
                        <a:t> </a:t>
                      </a:r>
                      <a:r>
                        <a:rPr lang="fr-FR" sz="1200" baseline="0" dirty="0" err="1" smtClean="0"/>
                        <a:t>Video</a:t>
                      </a:r>
                      <a:r>
                        <a:rPr lang="fr-FR" sz="1200" baseline="0" dirty="0" smtClean="0"/>
                        <a:t>: multimodal data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Navigation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aseline="0" dirty="0" smtClean="0"/>
                        <a:t>- We don’t know exactly where we are in the website: pathway missing</a:t>
                      </a:r>
                      <a:endParaRPr lang="en-US" sz="1200" dirty="0" smtClean="0"/>
                    </a:p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Navigation easy in general:</a:t>
                      </a:r>
                      <a:r>
                        <a:rPr lang="en-US" sz="1200" baseline="0" dirty="0" smtClean="0"/>
                        <a:t> pull down menu on each page, bottom back.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Easy to find what we want to see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- </a:t>
                      </a:r>
                      <a:r>
                        <a:rPr lang="fr-FR" sz="1200" dirty="0" smtClean="0"/>
                        <a:t>C</a:t>
                      </a:r>
                      <a:r>
                        <a:rPr lang="en-US" sz="1200" dirty="0" err="1" smtClean="0"/>
                        <a:t>reate</a:t>
                      </a:r>
                      <a:r>
                        <a:rPr lang="en-US" sz="1200" baseline="0" dirty="0" smtClean="0"/>
                        <a:t> a pathway in order to know where we are on the web site</a:t>
                      </a:r>
                      <a:endParaRPr lang="en-US" sz="12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ZoneTexte 5"/>
          <p:cNvSpPr txBox="1"/>
          <p:nvPr/>
        </p:nvSpPr>
        <p:spPr>
          <a:xfrm>
            <a:off x="381000" y="304800"/>
            <a:ext cx="822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H&amp;M</a:t>
            </a:r>
            <a:r>
              <a:rPr lang="en-US" dirty="0" smtClean="0"/>
              <a:t>    Layout: Advanced grid          01/17/2012    URL: </a:t>
            </a:r>
            <a:r>
              <a:rPr lang="fr-FR" dirty="0" smtClean="0">
                <a:hlinkClick r:id="rId2"/>
              </a:rPr>
              <a:t>http://www.hm.com/us/</a:t>
            </a:r>
            <a:r>
              <a:rPr lang="fr-FR" dirty="0" smtClean="0"/>
              <a:t>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au 4"/>
          <p:cNvGraphicFramePr>
            <a:graphicFrameLocks noGrp="1"/>
          </p:cNvGraphicFramePr>
          <p:nvPr/>
        </p:nvGraphicFramePr>
        <p:xfrm>
          <a:off x="381000" y="1219200"/>
          <a:ext cx="8229600" cy="5029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95400"/>
                <a:gridCol w="2362200"/>
                <a:gridCol w="2286000"/>
                <a:gridCol w="2286000"/>
              </a:tblGrid>
              <a:tr h="457200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Criticism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What’s</a:t>
                      </a:r>
                      <a:r>
                        <a:rPr lang="en-US" sz="1600" b="1" baseline="0" dirty="0" smtClean="0"/>
                        <a:t> good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Something better or new</a:t>
                      </a:r>
                      <a:endParaRPr lang="en-US" sz="1600" b="1" dirty="0"/>
                    </a:p>
                  </a:txBody>
                  <a:tcPr anchor="ctr"/>
                </a:tc>
              </a:tr>
              <a:tr h="9144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Brand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noProof="0" dirty="0" smtClean="0"/>
                        <a:t>Missing some personality: classic, straight</a:t>
                      </a:r>
                      <a:endParaRPr lang="en-US" sz="12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200" noProof="0" dirty="0" smtClean="0"/>
                        <a:t>-G</a:t>
                      </a:r>
                      <a:r>
                        <a:rPr lang="en-US" sz="1200" noProof="0" dirty="0" err="1" smtClean="0"/>
                        <a:t>ood</a:t>
                      </a:r>
                      <a:r>
                        <a:rPr lang="en-US" sz="1200" noProof="0" dirty="0" smtClean="0"/>
                        <a:t> logo</a:t>
                      </a:r>
                      <a:r>
                        <a:rPr lang="en-US" sz="1200" baseline="0" noProof="0" dirty="0" smtClean="0"/>
                        <a:t>: we know it is a brand for car</a:t>
                      </a:r>
                    </a:p>
                    <a:p>
                      <a:endParaRPr lang="en-US" sz="1200" baseline="0" noProof="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Functionality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noProof="0" dirty="0" smtClean="0"/>
                        <a:t>When</a:t>
                      </a:r>
                      <a:r>
                        <a:rPr lang="en-US" sz="1200" baseline="0" noProof="0" dirty="0" smtClean="0"/>
                        <a:t> you go in “models” we can choose what type of car do you want, just moving some cursors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noProof="0" dirty="0" smtClean="0"/>
                        <a:t> We </a:t>
                      </a:r>
                      <a:r>
                        <a:rPr lang="en-US" sz="1200" baseline="0" noProof="0" dirty="0" err="1" smtClean="0"/>
                        <a:t>c</a:t>
                      </a:r>
                      <a:r>
                        <a:rPr lang="fr-FR" sz="1200" baseline="0" noProof="0" dirty="0" smtClean="0"/>
                        <a:t>an</a:t>
                      </a:r>
                      <a:r>
                        <a:rPr lang="en-US" sz="1200" baseline="0" noProof="0" dirty="0" smtClean="0"/>
                        <a:t> have an account</a:t>
                      </a:r>
                      <a:endParaRPr lang="en-US" sz="12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Interactivity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noProof="0" dirty="0" smtClean="0"/>
                        <a:t>- Simple </a:t>
                      </a:r>
                      <a:r>
                        <a:rPr lang="fr-FR" sz="1200" noProof="0" dirty="0" smtClean="0"/>
                        <a:t>d</a:t>
                      </a:r>
                      <a:r>
                        <a:rPr lang="en-US" sz="1200" noProof="0" dirty="0" err="1" smtClean="0"/>
                        <a:t>esign</a:t>
                      </a:r>
                      <a:r>
                        <a:rPr lang="en-US" sz="1200" noProof="0" dirty="0" smtClean="0"/>
                        <a:t>: see the page “contact us”</a:t>
                      </a:r>
                      <a:endParaRPr lang="en-US" sz="12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noProof="0" dirty="0" smtClean="0"/>
                        <a:t>We can build our project: choose the type, the color… We know where we are on the different steps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noProof="0" dirty="0" smtClean="0"/>
                        <a:t> Interactive pictures and gallery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noProof="0" dirty="0" smtClean="0"/>
                        <a:t> Cursors bar to choose our model</a:t>
                      </a:r>
                      <a:endParaRPr lang="en-US" sz="1200" noProof="0" dirty="0" smtClean="0"/>
                    </a:p>
                    <a:p>
                      <a:pPr>
                        <a:buFontTx/>
                        <a:buNone/>
                      </a:pPr>
                      <a:endParaRPr lang="en-US" sz="12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- </a:t>
                      </a:r>
                      <a:r>
                        <a:rPr lang="fr-FR" sz="1200" dirty="0" smtClean="0"/>
                        <a:t>P</a:t>
                      </a:r>
                      <a:r>
                        <a:rPr lang="en-US" sz="1200" dirty="0" smtClean="0"/>
                        <a:t>age</a:t>
                      </a:r>
                      <a:r>
                        <a:rPr lang="en-US" sz="1200" baseline="0" dirty="0" smtClean="0"/>
                        <a:t> “contact us” for instance: create boxes and more interactivity with pictures</a:t>
                      </a:r>
                      <a:endParaRPr lang="en-US" sz="1200" dirty="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Navigation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- </a:t>
                      </a:r>
                      <a:r>
                        <a:rPr lang="fr-FR" sz="1200" dirty="0" smtClean="0"/>
                        <a:t>N</a:t>
                      </a:r>
                      <a:r>
                        <a:rPr lang="en-US" sz="1200" dirty="0" err="1" smtClean="0"/>
                        <a:t>o</a:t>
                      </a:r>
                      <a:r>
                        <a:rPr lang="en-US" sz="1200" dirty="0" smtClean="0"/>
                        <a:t> back button</a:t>
                      </a:r>
                      <a:r>
                        <a:rPr lang="en-US" sz="1200" baseline="0" dirty="0" smtClean="0"/>
                        <a:t> 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We know where we are in the website (pathway)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Search bar</a:t>
                      </a:r>
                    </a:p>
                    <a:p>
                      <a:pPr>
                        <a:buFontTx/>
                        <a:buChar char="-"/>
                      </a:pP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-Create</a:t>
                      </a:r>
                      <a:r>
                        <a:rPr lang="en-US" sz="1200" baseline="0" dirty="0" smtClean="0"/>
                        <a:t> back button</a:t>
                      </a:r>
                      <a:endParaRPr lang="en-US" sz="12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ZoneTexte 5"/>
          <p:cNvSpPr txBox="1"/>
          <p:nvPr/>
        </p:nvSpPr>
        <p:spPr>
          <a:xfrm>
            <a:off x="0" y="304800"/>
            <a:ext cx="91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Volkswagen of America      </a:t>
            </a:r>
            <a:r>
              <a:rPr lang="en-US" dirty="0" smtClean="0"/>
              <a:t>Layout: Five boxes    01/17/2012     URL: </a:t>
            </a:r>
            <a:r>
              <a:rPr lang="fr-FR" dirty="0" smtClean="0">
                <a:hlinkClick r:id="rId2"/>
              </a:rPr>
              <a:t>http://www.vw.com/en.html</a:t>
            </a:r>
            <a:endParaRPr lang="fr-FR" dirty="0" smtClean="0"/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au 4"/>
          <p:cNvGraphicFramePr>
            <a:graphicFrameLocks noGrp="1"/>
          </p:cNvGraphicFramePr>
          <p:nvPr/>
        </p:nvGraphicFramePr>
        <p:xfrm>
          <a:off x="381000" y="1219200"/>
          <a:ext cx="8229600" cy="52273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95400"/>
                <a:gridCol w="2362200"/>
                <a:gridCol w="2286000"/>
                <a:gridCol w="2286000"/>
              </a:tblGrid>
              <a:tr h="500743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Criticism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What’s</a:t>
                      </a:r>
                      <a:r>
                        <a:rPr lang="en-US" sz="1600" b="1" baseline="0" dirty="0" smtClean="0"/>
                        <a:t> good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Something better or new</a:t>
                      </a:r>
                      <a:endParaRPr lang="en-US" sz="1600" b="1" dirty="0"/>
                    </a:p>
                  </a:txBody>
                  <a:tcPr anchor="ctr"/>
                </a:tc>
              </a:tr>
              <a:tr h="794657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Brand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Clothes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Simple logo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Easy to remember: 2 syllables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- Need</a:t>
                      </a:r>
                      <a:r>
                        <a:rPr lang="en-US" sz="1200" baseline="0" dirty="0" smtClean="0"/>
                        <a:t> more color</a:t>
                      </a:r>
                      <a:endParaRPr lang="en-US" sz="1200" dirty="0"/>
                    </a:p>
                  </a:txBody>
                  <a:tcPr/>
                </a:tc>
              </a:tr>
              <a:tr h="13716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Functionality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Shopping guide (left top corner): some videos to know how buy clothes on line</a:t>
                      </a:r>
                      <a:r>
                        <a:rPr lang="en-US" sz="1200" baseline="0" dirty="0" smtClean="0"/>
                        <a:t> or return something.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Create an account and shopping bag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Find store very quickly with a online map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</a:tr>
              <a:tr h="951411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Interactivity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/>
                        <a:t>- Interactivity to see</a:t>
                      </a:r>
                      <a:r>
                        <a:rPr lang="en-US" sz="1200" baseline="0" dirty="0" smtClean="0"/>
                        <a:t> the clothe in different view is slow and not very dynamic</a:t>
                      </a:r>
                      <a:endParaRPr lang="en-US" sz="1200" dirty="0" smtClean="0"/>
                    </a:p>
                    <a:p>
                      <a:r>
                        <a:rPr lang="en-US" sz="1200" dirty="0" smtClean="0"/>
                        <a:t>- Too</a:t>
                      </a:r>
                      <a:r>
                        <a:rPr lang="en-US" sz="1200" baseline="0" dirty="0" smtClean="0"/>
                        <a:t> classic, simple: missing some attractiveness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-Something</a:t>
                      </a:r>
                      <a:r>
                        <a:rPr lang="en-US" sz="1200" baseline="0" dirty="0" smtClean="0"/>
                        <a:t> moving when we are passing the mouse to move the different view of a clothe (instead of click)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</a:tr>
              <a:tr h="1251857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Navigation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fr-FR" sz="1200" dirty="0" smtClean="0"/>
                        <a:t>S</a:t>
                      </a:r>
                      <a:r>
                        <a:rPr lang="en-US" sz="1200" dirty="0" err="1" smtClean="0"/>
                        <a:t>earch</a:t>
                      </a:r>
                      <a:r>
                        <a:rPr lang="en-US" sz="1200" dirty="0" smtClean="0"/>
                        <a:t> bar 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Easy to find what we want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We can do a research by characteristics, color, size and price (just check)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We know where we are (pathway)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ZoneTexte 5"/>
          <p:cNvSpPr txBox="1"/>
          <p:nvPr/>
        </p:nvSpPr>
        <p:spPr>
          <a:xfrm>
            <a:off x="381000" y="304800"/>
            <a:ext cx="8229600" cy="64633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b="1" dirty="0" err="1" smtClean="0"/>
              <a:t>Zara</a:t>
            </a:r>
            <a:r>
              <a:rPr lang="en-US" dirty="0" smtClean="0"/>
              <a:t>     Layout: Featured photo       01/17/2012              </a:t>
            </a:r>
            <a:r>
              <a:rPr lang="en-US" u="sng" dirty="0" smtClean="0">
                <a:hlinkClick r:id="rId2"/>
              </a:rPr>
              <a:t>http://www.zara.com/webapp/wcs/stores/servlet/home/us/en/zara-us-W2011-s</a:t>
            </a:r>
            <a:r>
              <a:rPr lang="fr-FR" dirty="0" smtClean="0"/>
              <a:t> </a:t>
            </a:r>
            <a:r>
              <a:rPr lang="en-US" dirty="0" smtClean="0"/>
              <a:t>   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1158</TotalTime>
  <Words>1651</Words>
  <Application>Microsoft Macintosh PowerPoint</Application>
  <PresentationFormat>Présentation à l'écran (4:3)</PresentationFormat>
  <Paragraphs>254</Paragraphs>
  <Slides>13</Slides>
  <Notes>0</Notes>
  <HiddenSlides>0</HiddenSlides>
  <MMClips>0</MMClips>
  <ScaleCrop>false</ScaleCrop>
  <HeadingPairs>
    <vt:vector size="4" baseType="variant">
      <vt:variant>
        <vt:lpstr>Modèle de conception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14" baseType="lpstr">
      <vt:lpstr>Thème Office</vt:lpstr>
      <vt:lpstr>Diapositive 1</vt:lpstr>
      <vt:lpstr>Diapositive 2</vt:lpstr>
      <vt:lpstr>Diapositive 3</vt:lpstr>
      <vt:lpstr>Diapositive 4</vt:lpstr>
      <vt:lpstr>Diapositive 5</vt:lpstr>
      <vt:lpstr>Diapositive 6</vt:lpstr>
      <vt:lpstr>Diapositive 7</vt:lpstr>
      <vt:lpstr>Diapositive 8</vt:lpstr>
      <vt:lpstr>Diapositive 9</vt:lpstr>
      <vt:lpstr>Diapositive 10</vt:lpstr>
      <vt:lpstr>Diapositive 11</vt:lpstr>
      <vt:lpstr>Diapositive 12</vt:lpstr>
      <vt:lpstr>Diapositive 13</vt:lpstr>
    </vt:vector>
  </TitlesOfParts>
  <Company/>
  <LinksUpToDate>false</LinksUpToDate>
  <SharedDoc>false</SharedDoc>
  <HyperlinksChanged>false</HyperlinksChanged>
  <AppVersion>12.0256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Diapositive 1</dc:title>
  <dc:creator>laura jourdain</dc:creator>
  <cp:lastModifiedBy>laura jourdain</cp:lastModifiedBy>
  <cp:revision>127</cp:revision>
  <dcterms:created xsi:type="dcterms:W3CDTF">2012-01-19T04:37:34Z</dcterms:created>
  <dcterms:modified xsi:type="dcterms:W3CDTF">2012-01-19T04:48:29Z</dcterms:modified>
</cp:coreProperties>
</file>

<file path=docProps/thumbnail.jpeg>
</file>